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5" r:id="rId2"/>
    <p:sldId id="320" r:id="rId3"/>
    <p:sldId id="296" r:id="rId4"/>
    <p:sldId id="318" r:id="rId5"/>
    <p:sldId id="317" r:id="rId6"/>
    <p:sldId id="298" r:id="rId7"/>
    <p:sldId id="299" r:id="rId8"/>
    <p:sldId id="319" r:id="rId9"/>
    <p:sldId id="321" r:id="rId10"/>
    <p:sldId id="300" r:id="rId11"/>
    <p:sldId id="322" r:id="rId12"/>
    <p:sldId id="301" r:id="rId13"/>
    <p:sldId id="302" r:id="rId14"/>
    <p:sldId id="307" r:id="rId15"/>
    <p:sldId id="316" r:id="rId16"/>
    <p:sldId id="30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oss" initials="I" lastIdx="5" clrIdx="0"/>
  <p:cmAuthor id="1" name="dfarkas" initials="I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1" autoAdjust="0"/>
    <p:restoredTop sz="92077" autoAdjust="0"/>
  </p:normalViewPr>
  <p:slideViewPr>
    <p:cSldViewPr>
      <p:cViewPr varScale="1">
        <p:scale>
          <a:sx n="88" d="100"/>
          <a:sy n="88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7F8510-52A1-4506-B7E1-26E0BC5115DE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5F6A76-1375-439F-A333-BDA90CD47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3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28681-1092-4BF5-8843-B2448A594D7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F6A76-1375-439F-A333-BDA90CD47E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1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FA2E-DB14-43DB-B0B7-E4F507DEF800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1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E434-3B8B-4107-A181-7E384067D42C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7A9B-8616-4312-A25D-F622289D4FF2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73" y="992717"/>
            <a:ext cx="2442003" cy="529886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59026" y="177801"/>
            <a:ext cx="8832574" cy="827812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D:\PAR PPT 2016\ PPT_images\Data_Changes_Everything_Reversed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53624"/>
            <a:ext cx="1581913" cy="1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992718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152400" y="177800"/>
            <a:ext cx="8839200" cy="650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2400" y="6289464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09650" y="1397000"/>
            <a:ext cx="7057949" cy="4673600"/>
          </a:xfrm>
          <a:noFill/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5FF"/>
              </a:buClr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rgbClr val="55565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6" y="192617"/>
            <a:ext cx="7096125" cy="1039283"/>
          </a:xfrm>
          <a:noFill/>
        </p:spPr>
        <p:txBody>
          <a:bodyPr>
            <a:norm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Agenda / Category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15711"/>
            <a:ext cx="381000" cy="3651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fld id="{33C03519-A234-4869-838D-6A7843B81F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88" y="305468"/>
            <a:ext cx="1120563" cy="565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68" y="6390231"/>
            <a:ext cx="1999272" cy="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4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77800"/>
            <a:ext cx="7086600" cy="955675"/>
          </a:xfrm>
        </p:spPr>
        <p:txBody>
          <a:bodyPr anchor="t">
            <a:noAutofit/>
          </a:bodyPr>
          <a:lstStyle>
            <a:lvl1pPr algn="l">
              <a:defRPr sz="3000" b="0" cap="none" baseline="0">
                <a:solidFill>
                  <a:srgbClr val="00A5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15711"/>
            <a:ext cx="381000" cy="3651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fld id="{33C03519-A234-4869-838D-6A7843B81F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992718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02336" y="1397000"/>
            <a:ext cx="7065264" cy="4673600"/>
          </a:xfrm>
        </p:spPr>
        <p:txBody>
          <a:bodyPr/>
          <a:lstStyle>
            <a:lvl1pPr>
              <a:defRPr>
                <a:solidFill>
                  <a:srgbClr val="555659"/>
                </a:solidFill>
              </a:defRPr>
            </a:lvl1pPr>
            <a:lvl2pPr marL="7429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2pPr>
            <a:lvl3pPr marL="12001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3pPr>
            <a:lvl4pPr marL="16573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text </a:t>
            </a:r>
          </a:p>
          <a:p>
            <a:pPr lvl="0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3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77800"/>
            <a:ext cx="8839200" cy="650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52400" y="6289464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95" y="311574"/>
            <a:ext cx="1108458" cy="559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68" y="6390231"/>
            <a:ext cx="1999272" cy="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3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D26B-3192-4B07-8EE3-28256F203CD1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2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EE1-A152-4E8E-B6C2-D1E88EBBB645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514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C7A7-20B4-4E2B-BB04-C51FEDF390BE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1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7E81-E83C-4B9C-8658-807096CEE85B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88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270-B4E5-4BC2-A03E-824CD7F7E85C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4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5E46-52B6-4663-BD58-0B6BD765A32F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6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BD6C-7B36-4888-936F-48544DC16780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3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9465-2CCA-46F5-8D1C-6615FDC2F331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1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781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AA178C9-9E76-4646-BDCB-5BB3F03FD952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4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The Impact of Age Demographics on Maryland’s Economic and Tax Revenue Outlook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97680"/>
            <a:ext cx="8382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Andrew </a:t>
            </a:r>
            <a:r>
              <a:rPr lang="en-US" dirty="0" smtClean="0"/>
              <a:t>Schaufele</a:t>
            </a:r>
            <a:r>
              <a:rPr lang="en-US" dirty="0" smtClean="0"/>
              <a:t>: </a:t>
            </a:r>
            <a:r>
              <a:rPr lang="en-US" dirty="0" smtClean="0"/>
              <a:t>Director</a:t>
            </a:r>
            <a:r>
              <a:rPr lang="en-US" dirty="0" smtClean="0"/>
              <a:t>, </a:t>
            </a:r>
            <a:r>
              <a:rPr lang="en-US" dirty="0" smtClean="0"/>
              <a:t>Bureau </a:t>
            </a:r>
            <a:r>
              <a:rPr lang="en-US" dirty="0" smtClean="0"/>
              <a:t>of </a:t>
            </a:r>
            <a:r>
              <a:rPr lang="en-US" dirty="0" smtClean="0"/>
              <a:t>Revenue </a:t>
            </a:r>
            <a:r>
              <a:rPr lang="en-US" dirty="0" smtClean="0"/>
              <a:t>Estimates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Significant Impact on Revenues Already</a:t>
            </a:r>
            <a:endParaRPr lang="en-US" sz="32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791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Costing ~ $100M already per year, 1.5% of PIT revenues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Negative impact to grow annually, by 2035 costing ~ $300M per year (today’s dollars), a 4.5% reduction in PIT revenues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smtClean="0"/>
              <a:t>Impacts Sales Tax Also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31527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9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6" y="533400"/>
            <a:ext cx="8691113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Uncovered Problem – Taxpayer Participation Rate (TPR)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TPR </a:t>
            </a:r>
            <a:r>
              <a:rPr lang="en-US" dirty="0"/>
              <a:t>= % of the population that files a tax return</a:t>
            </a:r>
          </a:p>
          <a:p>
            <a:pPr lvl="1"/>
            <a:r>
              <a:rPr lang="en-US" dirty="0" smtClean="0"/>
              <a:t>Joint filers are divided into individuals, income split evenly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Number of Filers = 80</a:t>
            </a:r>
          </a:p>
          <a:p>
            <a:pPr lvl="1"/>
            <a:r>
              <a:rPr lang="en-US" dirty="0" smtClean="0"/>
              <a:t>Population = 100</a:t>
            </a:r>
          </a:p>
          <a:p>
            <a:pPr lvl="1"/>
            <a:r>
              <a:rPr lang="en-US" dirty="0" smtClean="0"/>
              <a:t>Therefore, TPR is 80% (80/100)</a:t>
            </a:r>
          </a:p>
          <a:p>
            <a:pPr lvl="1"/>
            <a:endParaRPr lang="en-US" dirty="0" smtClean="0"/>
          </a:p>
          <a:p>
            <a:r>
              <a:rPr lang="en-US" dirty="0"/>
              <a:t>Rate falling since 2007, no sign of abating through </a:t>
            </a:r>
            <a:r>
              <a:rPr lang="en-US" dirty="0" smtClean="0"/>
              <a:t>most recent data (2015)</a:t>
            </a:r>
          </a:p>
          <a:p>
            <a:endParaRPr lang="en-US" dirty="0"/>
          </a:p>
          <a:p>
            <a:r>
              <a:rPr lang="en-US" b="1" dirty="0"/>
              <a:t>Further reduction in </a:t>
            </a:r>
            <a:r>
              <a:rPr lang="en-US" b="1" dirty="0" smtClean="0"/>
              <a:t>revenues</a:t>
            </a:r>
            <a:r>
              <a:rPr lang="en-US" dirty="0" smtClean="0"/>
              <a:t> – On top of slowing and aging workforce</a:t>
            </a:r>
          </a:p>
          <a:p>
            <a:endParaRPr lang="en-US" dirty="0" smtClean="0"/>
          </a:p>
          <a:p>
            <a:r>
              <a:rPr lang="en-US" dirty="0" smtClean="0"/>
              <a:t>Bigger problem than revenues – tax participation symbolizes participation in society!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TPR – Indexed to 2007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7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TY 2007 TPR – 45 to 64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5486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TY 2015 TPR – 45 to 64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5486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Conservative Estimate for TPR Impact (45-64)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5791200"/>
            <a:ext cx="8229600" cy="82905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 err="1" smtClean="0"/>
              <a:t>Inc</a:t>
            </a:r>
            <a:r>
              <a:rPr lang="en-US" dirty="0" smtClean="0"/>
              <a:t> for irregular filers is $37k, 25% less regular filers</a:t>
            </a:r>
          </a:p>
          <a:p>
            <a:r>
              <a:rPr lang="en-US" dirty="0" smtClean="0"/>
              <a:t># irregular filers decreasing over time, becoming non-filers</a:t>
            </a:r>
            <a:endParaRPr lang="en-US" dirty="0"/>
          </a:p>
        </p:txBody>
      </p:sp>
      <p:pic>
        <p:nvPicPr>
          <p:cNvPr id="2050" name="Picture 2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1069848"/>
            <a:ext cx="853135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Added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Initial Mission: Quantify the tax impact from the shifting age composition within our tax base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Able to attach birthdates to our tax filing database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Separated jointly filed returns into individuals</a:t>
            </a:r>
          </a:p>
          <a:p>
            <a:pPr lvl="1"/>
            <a:r>
              <a:rPr lang="en-US" dirty="0" smtClean="0"/>
              <a:t>Split income evenly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Provides an </a:t>
            </a:r>
            <a:r>
              <a:rPr lang="en-US" b="1" dirty="0" smtClean="0"/>
              <a:t>accurate</a:t>
            </a:r>
            <a:r>
              <a:rPr lang="en-US" dirty="0" smtClean="0"/>
              <a:t> database for the Maryland population – real data, no surveys or extrapolation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Product is not a sample, every table and summary is derived from the full Maryland tax filing population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Caveats – missing those that don’t file but earn income and use population estimates for certain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3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Creation of the Boom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7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Nation and MD are Aging</a:t>
            </a:r>
            <a:endParaRPr lang="en-US" sz="32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Similar Pattern for Tax Filing Population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Most Productive Age Cohort Shrinking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722746"/>
            <a:ext cx="1752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Largest Earners Declining as Share of Total</a:t>
            </a:r>
            <a:endParaRPr lang="en-US" sz="1200" dirty="0"/>
          </a:p>
        </p:txBody>
      </p:sp>
      <p:sp>
        <p:nvSpPr>
          <p:cNvPr id="3" name="Oval 2"/>
          <p:cNvSpPr/>
          <p:nvPr/>
        </p:nvSpPr>
        <p:spPr>
          <a:xfrm rot="269794">
            <a:off x="3920303" y="1732331"/>
            <a:ext cx="2000136" cy="9485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3" idx="2"/>
          </p:cNvCxnSpPr>
          <p:nvPr/>
        </p:nvCxnSpPr>
        <p:spPr>
          <a:xfrm>
            <a:off x="3200400" y="2045912"/>
            <a:ext cx="722981" cy="8227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7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Slow Working Age Population Growth Saps Labor Force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Slow Working Age Population Growth Saps Labor Force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1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/>
              <a:t>With no immigration since 1965</a:t>
            </a:r>
            <a:r>
              <a:rPr lang="en-US" sz="2800" dirty="0"/>
              <a:t>*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US population in 2015 would be 252 million rather than 324 million</a:t>
            </a:r>
          </a:p>
          <a:p>
            <a:pPr lvl="1"/>
            <a:r>
              <a:rPr lang="en-US" dirty="0"/>
              <a:t>Median age 41 rather than 38</a:t>
            </a:r>
          </a:p>
          <a:p>
            <a:r>
              <a:rPr lang="en-US" dirty="0"/>
              <a:t>With no immigration after 2015</a:t>
            </a:r>
            <a:r>
              <a:rPr lang="en-US" sz="2800" dirty="0"/>
              <a:t>*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 population in 2065 would be 338 million and shrinking rather than 441 million and growing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6" y="3581399"/>
            <a:ext cx="5243513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555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7400</TotalTime>
  <Words>406</Words>
  <Application>Microsoft Office PowerPoint</Application>
  <PresentationFormat>On-screen Show (4:3)</PresentationFormat>
  <Paragraphs>72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The Impact of Age Demographics on Maryland’s Economic and Tax Revenue Outlook</vt:lpstr>
      <vt:lpstr>How We Added Value</vt:lpstr>
      <vt:lpstr>Creation of the Boom</vt:lpstr>
      <vt:lpstr>Nation and MD are Aging</vt:lpstr>
      <vt:lpstr>Similar Pattern for Tax Filing Population</vt:lpstr>
      <vt:lpstr>Most Productive Age Cohort Shrinking</vt:lpstr>
      <vt:lpstr>Slow Working Age Population Growth Saps Labor Force</vt:lpstr>
      <vt:lpstr>Slow Working Age Population Growth Saps Labor Force</vt:lpstr>
      <vt:lpstr>Immigration</vt:lpstr>
      <vt:lpstr>Significant Impact on Revenues Already</vt:lpstr>
      <vt:lpstr>Impacts Sales Tax Also</vt:lpstr>
      <vt:lpstr>Uncovered Problem – Taxpayer Participation Rate (TPR)</vt:lpstr>
      <vt:lpstr>TPR – Indexed to 2007</vt:lpstr>
      <vt:lpstr>TY 2007 TPR – 45 to 64</vt:lpstr>
      <vt:lpstr>TY 2015 TPR – 45 to 64</vt:lpstr>
      <vt:lpstr>Conservative Estimate for TPR Impact (45-64)</vt:lpstr>
    </vt:vector>
  </TitlesOfParts>
  <Company>Comptroller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Age Demographics on Maryland’s Economic and Tax Revenue Outlook</dc:title>
  <dc:creator>dfarkas</dc:creator>
  <cp:lastModifiedBy>aschaufele</cp:lastModifiedBy>
  <cp:revision>126</cp:revision>
  <cp:lastPrinted>2017-12-20T18:38:25Z</cp:lastPrinted>
  <dcterms:created xsi:type="dcterms:W3CDTF">2017-09-07T14:42:02Z</dcterms:created>
  <dcterms:modified xsi:type="dcterms:W3CDTF">2018-03-06T20:58:28Z</dcterms:modified>
</cp:coreProperties>
</file>